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1" r:id="rId1"/>
  </p:sldMasterIdLst>
  <p:notesMasterIdLst>
    <p:notesMasterId r:id="rId20"/>
  </p:notesMasterIdLst>
  <p:sldIdLst>
    <p:sldId id="256" r:id="rId2"/>
    <p:sldId id="310" r:id="rId3"/>
    <p:sldId id="325" r:id="rId4"/>
    <p:sldId id="311" r:id="rId5"/>
    <p:sldId id="323" r:id="rId6"/>
    <p:sldId id="312" r:id="rId7"/>
    <p:sldId id="313" r:id="rId8"/>
    <p:sldId id="314" r:id="rId9"/>
    <p:sldId id="322" r:id="rId10"/>
    <p:sldId id="315" r:id="rId11"/>
    <p:sldId id="316" r:id="rId12"/>
    <p:sldId id="319" r:id="rId13"/>
    <p:sldId id="320" r:id="rId14"/>
    <p:sldId id="321" r:id="rId15"/>
    <p:sldId id="317" r:id="rId16"/>
    <p:sldId id="318" r:id="rId17"/>
    <p:sldId id="324" r:id="rId18"/>
    <p:sldId id="30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2F"/>
    <a:srgbClr val="1222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0476" autoAdjust="0"/>
  </p:normalViewPr>
  <p:slideViewPr>
    <p:cSldViewPr snapToGrid="0">
      <p:cViewPr varScale="1">
        <p:scale>
          <a:sx n="57" d="100"/>
          <a:sy n="57" d="100"/>
        </p:scale>
        <p:origin x="984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CF475-4892-4474-8AC1-98FE34C84B1F}" type="datetimeFigureOut">
              <a:rPr lang="en-US" smtClean="0"/>
              <a:t>8/30/2023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B1CED-66BE-411F-A267-5BE1E9D5324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79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636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061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7945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816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13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101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561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87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94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763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883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235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2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350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0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929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EB7B9-EC37-47CF-A8B6-68EFC0B32BA4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21E26-78B5-4F4E-BE00-E82D8A7B9AB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488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3" r:id="rId12"/>
    <p:sldLayoutId id="2147484054" r:id="rId13"/>
    <p:sldLayoutId id="2147484055" r:id="rId14"/>
    <p:sldLayoutId id="2147484056" r:id="rId15"/>
    <p:sldLayoutId id="2147484057" r:id="rId16"/>
    <p:sldLayoutId id="214748405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609600" y="740230"/>
            <a:ext cx="11016343" cy="5609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ctr"/>
            <a:endParaRPr lang="uk-UA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 хід реалізації </a:t>
            </a:r>
            <a:r>
              <a:rPr lang="uk-UA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catch-up</a:t>
            </a:r>
            <a:r>
              <a:rPr lang="uk-UA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кампанії з вакцинації проти кору, </a:t>
            </a:r>
            <a:r>
              <a:rPr lang="uk-UA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епідпаротиту</a:t>
            </a:r>
            <a:r>
              <a:rPr lang="uk-UA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краснухи, заходам  попередження інфекцій, яким можна запобігти шляхом імунопрофілактики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Донецькій області станом на 25.08.2023р.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Шишова Галина </a:t>
            </a:r>
            <a:r>
              <a:rPr lang="uk-UA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Андріївна,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uk-UA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завідувач відділу імунопрофілактики</a:t>
            </a:r>
          </a:p>
          <a:p>
            <a:pPr algn="just"/>
            <a:r>
              <a:rPr lang="uk-UA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</a:p>
          <a:p>
            <a:endParaRPr lang="uk-UA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533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674649" y="851741"/>
            <a:ext cx="10842702" cy="56494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 межах «наздоганяючої» (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h-up) 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кампанії заплановано вакцинувати дітей, які не щеплені проти кору, епідемічного паротиту та краснухи відповідно до Національного календаря щеплень, тобто зовсім не щеплені або не мають </a:t>
            </a:r>
            <a:r>
              <a:rPr lang="uk-UA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бустерної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дози в 6 років.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З урахуванням того, що навчальні заклади Донецької області перебувають на дистанційному навчанні, </a:t>
            </a:r>
            <a:r>
              <a:rPr lang="uk-UA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мікропланування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catch-up 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планувалося на наявних дітей в області, які станом на 01 травня 2023 року не мають: першого щеплення (діти до 6 років) та повного курсу вакцинації (2 дози) вакциною КПК (діти старше 6 років).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 Україні з 12  червня поточного року почалася «наздоганяюча» (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h-up) 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кампанія з вакцинації проти кору, епідемічного паротиту та краснухи серед дитячого населення.  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Станом на 25.08.2023р. в державі план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h-up 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кампанії виконано на 25,1%, в тому числі серед дітей 2 – 6 років – на 39,0%, 7 – 17 років, які підлягають вакцинації І дозою КПК – на 19,4%, 7 – 17 років, які підлягають вакцинації </a:t>
            </a:r>
            <a:r>
              <a:rPr lang="uk-UA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бустерною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дозою КПК – на 21,0%.</a:t>
            </a:r>
          </a:p>
          <a:p>
            <a:pPr algn="just"/>
            <a:endParaRPr lang="uk-UA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284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119033" y="704311"/>
            <a:ext cx="2807048" cy="59083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 Донецькій області станом на 25.08.2023р. план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h-up 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кампанії виконано на 39,0%, в тому числі серед дітей 2 – 6 років – на 48,6%, 7 – 17 років, які підлягають вакцинації І дозою КПК – на 12,6%, 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– 17 років, які підлягають вакцинації </a:t>
            </a:r>
            <a:r>
              <a:rPr lang="uk-UA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бустерною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дозою КПК – на 40,5%.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119033" y="95725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1AE0298-FD5E-43A0-8919-E53B33A0811B}"/>
              </a:ext>
            </a:extLst>
          </p:cNvPr>
          <p:cNvSpPr/>
          <p:nvPr/>
        </p:nvSpPr>
        <p:spPr>
          <a:xfrm>
            <a:off x="3668233" y="245326"/>
            <a:ext cx="7676707" cy="458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Кількість виконаних щеплень КПК в рамках «наздоганяючої» </a:t>
            </a:r>
            <a:r>
              <a:rPr lang="uk-UA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catch-up</a:t>
            </a:r>
            <a:r>
              <a:rPr lang="uk-U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кампанії у Донецькій області станом на 25.08.2023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AD6359-949B-4BB6-B23D-49A3C7692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2" y="718796"/>
            <a:ext cx="8972270" cy="590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09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7593980" y="646771"/>
            <a:ext cx="4449336" cy="58209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Виконання обсягів щеплення дітей 6 років проти поліомієліту складає 56%, що нижче цільового показника на 2%, проти дифтерії та правця складає 29%, що нижче цільового показника на 29%.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Виконання обсягів щеплення дітей старше 6 років, які вакцинуються з порушенням Національного календаря щеплень  проти поліомієліту складає 40%, що нижче цільового показника на 18%, проти дифтерії та правця складає 26%, що нижче цільового показника на 32%.</a:t>
            </a:r>
          </a:p>
          <a:p>
            <a:pPr algn="just"/>
            <a:endParaRPr lang="uk-UA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690A64-A5F3-4AD8-8A25-F6DF45503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78" y="646771"/>
            <a:ext cx="7036420" cy="582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34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363513" y="818707"/>
            <a:ext cx="11229662" cy="16161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Виконання обсягів щеплення дітей 14 років проти поліомієліту складає 55,0%, що нижче цільового показника на 8%, дітей старше 14 років, які вакцинуються з порушенням Національного календаря щеплень  проти поліомієліту складає 46%, що нижче цільового показника на 12%.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91653A-E9DD-4986-B679-6F4F9B8A1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954" y="2434856"/>
            <a:ext cx="6383221" cy="401910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D444B3F-DA89-418F-B21A-F7E7E589A53B}"/>
              </a:ext>
            </a:extLst>
          </p:cNvPr>
          <p:cNvSpPr/>
          <p:nvPr/>
        </p:nvSpPr>
        <p:spPr>
          <a:xfrm>
            <a:off x="363514" y="2434856"/>
            <a:ext cx="4846440" cy="40191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Виконання обсягів щеплення дітей 16 років проти дифтерії та правця складає 41%, що нижче цільового показника на 17%, дітей старше 16 років, які вакцинуються з порушенням Національного календаря щеплень  проти дифтерії та правця складає 34%, що нижче цільового показника на 24%.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400384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6096000" y="643918"/>
            <a:ext cx="5964109" cy="58419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задовільне охоплення щепленнями дорослих проти дифтерії та правця. Виконання плану  складає тільки 21%, що нижче цільового показника на 37%.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 умовах бойових дій має місце високий ризик поранень, пошкоджень шкіри та слизових оболонок. Не своєчасне отримання </a:t>
            </a:r>
            <a:r>
              <a:rPr lang="uk-UA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бустерних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доз проти правця може призвести до розвитку цієї хвороби та летальному випадку.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З метою створення колективного імунітету дорослого населення пропоную працівникам закладів освіти провести вакцинацію проти дифтерії та правця.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2A0A2B-440C-4172-8C44-78346A0AA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47" y="643918"/>
            <a:ext cx="5622851" cy="584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0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674648" y="814039"/>
            <a:ext cx="10978375" cy="568712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З метою верифікації щеплень дітей, які навчаються в загально – освітніх закладах Донецької області, рекомендую отримати від батьків інформацію щодо щеплень проти кору, епідемічного паротиту та краснухи, та надати її до відповідних філій ДУ «ДОНЕЦЬКИЙ ОЦКПХ МОЗ» за формою: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Охоплення щепленнями проти кору, епідемічного паротиту та краснухи учнів  (Назва закладу) станом на ..09.2023р.</a:t>
            </a:r>
          </a:p>
          <a:p>
            <a:pPr algn="just"/>
            <a:endParaRPr lang="uk-UA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7BA8758-B4CE-4566-A93C-21205FEE2E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474832"/>
              </p:ext>
            </p:extLst>
          </p:nvPr>
        </p:nvGraphicFramePr>
        <p:xfrm>
          <a:off x="825190" y="3132993"/>
          <a:ext cx="10692162" cy="3082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3473">
                  <a:extLst>
                    <a:ext uri="{9D8B030D-6E8A-4147-A177-3AD203B41FA5}">
                      <a16:colId xmlns:a16="http://schemas.microsoft.com/office/drawing/2014/main" val="399979744"/>
                    </a:ext>
                  </a:extLst>
                </a:gridCol>
                <a:gridCol w="1115122">
                  <a:extLst>
                    <a:ext uri="{9D8B030D-6E8A-4147-A177-3AD203B41FA5}">
                      <a16:colId xmlns:a16="http://schemas.microsoft.com/office/drawing/2014/main" val="850218924"/>
                    </a:ext>
                  </a:extLst>
                </a:gridCol>
                <a:gridCol w="780586">
                  <a:extLst>
                    <a:ext uri="{9D8B030D-6E8A-4147-A177-3AD203B41FA5}">
                      <a16:colId xmlns:a16="http://schemas.microsoft.com/office/drawing/2014/main" val="390407910"/>
                    </a:ext>
                  </a:extLst>
                </a:gridCol>
                <a:gridCol w="602166">
                  <a:extLst>
                    <a:ext uri="{9D8B030D-6E8A-4147-A177-3AD203B41FA5}">
                      <a16:colId xmlns:a16="http://schemas.microsoft.com/office/drawing/2014/main" val="80320661"/>
                    </a:ext>
                  </a:extLst>
                </a:gridCol>
                <a:gridCol w="1044632">
                  <a:extLst>
                    <a:ext uri="{9D8B030D-6E8A-4147-A177-3AD203B41FA5}">
                      <a16:colId xmlns:a16="http://schemas.microsoft.com/office/drawing/2014/main" val="1419100625"/>
                    </a:ext>
                  </a:extLst>
                </a:gridCol>
                <a:gridCol w="1109211">
                  <a:extLst>
                    <a:ext uri="{9D8B030D-6E8A-4147-A177-3AD203B41FA5}">
                      <a16:colId xmlns:a16="http://schemas.microsoft.com/office/drawing/2014/main" val="1140699701"/>
                    </a:ext>
                  </a:extLst>
                </a:gridCol>
                <a:gridCol w="1326394">
                  <a:extLst>
                    <a:ext uri="{9D8B030D-6E8A-4147-A177-3AD203B41FA5}">
                      <a16:colId xmlns:a16="http://schemas.microsoft.com/office/drawing/2014/main" val="4030341528"/>
                    </a:ext>
                  </a:extLst>
                </a:gridCol>
                <a:gridCol w="1218774">
                  <a:extLst>
                    <a:ext uri="{9D8B030D-6E8A-4147-A177-3AD203B41FA5}">
                      <a16:colId xmlns:a16="http://schemas.microsoft.com/office/drawing/2014/main" val="2685351133"/>
                    </a:ext>
                  </a:extLst>
                </a:gridCol>
                <a:gridCol w="1108267">
                  <a:extLst>
                    <a:ext uri="{9D8B030D-6E8A-4147-A177-3AD203B41FA5}">
                      <a16:colId xmlns:a16="http://schemas.microsoft.com/office/drawing/2014/main" val="4162234217"/>
                    </a:ext>
                  </a:extLst>
                </a:gridCol>
                <a:gridCol w="803537">
                  <a:extLst>
                    <a:ext uri="{9D8B030D-6E8A-4147-A177-3AD203B41FA5}">
                      <a16:colId xmlns:a16="http://schemas.microsoft.com/office/drawing/2014/main" val="2235745464"/>
                    </a:ext>
                  </a:extLst>
                </a:gridCol>
              </a:tblGrid>
              <a:tr h="49115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Рік народження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Кількість дітей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Щеплено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Кількість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нещеплених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 них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587203"/>
                  </a:ext>
                </a:extLst>
              </a:tr>
              <a:tr h="884059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 доза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ІІ дози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Відмови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Недовіра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вакцинації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Медичні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протипока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зання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Релігійні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переконання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Інше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916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867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Всього по</a:t>
                      </a:r>
                      <a:endParaRPr lang="ru-RU" sz="16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закладу</a:t>
                      </a:r>
                      <a:endParaRPr lang="ru-RU" sz="16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738578"/>
                  </a:ext>
                </a:extLst>
              </a:tr>
              <a:tr h="0"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Виконавець __________________                      _____________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посада                                                                            підпис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106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982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674649" y="851742"/>
            <a:ext cx="10842702" cy="51699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З метою покращення виконання плану </a:t>
            </a:r>
            <a:r>
              <a:rPr lang="uk-UA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catсh-up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кампанії, плану профілактичних щеплень на 2023р. в </a:t>
            </a:r>
            <a:r>
              <a:rPr lang="uk-UA" sz="2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області рекомендую підвищити 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санітарно – освітню роботу серед школярів та їх батьків, а саме: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сайтах відділів освіти, навчальних закладів розташувати матеріали стосовно профілактики інфекційних хвороб, яким можна запобігти шляхом вакцинації.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вересні поточного року: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провести батьківські он-лайн збори, на яких розглянути питання профілактики </a:t>
            </a:r>
            <a:r>
              <a:rPr lang="uk-UA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вакцинокерованих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хвороб;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 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провести зі школярами молодших класів диктанти, зі школярами середніх та старших класів - твори на тему профілактики </a:t>
            </a:r>
            <a:r>
              <a:rPr lang="uk-UA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вакцинокерованих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хвороб;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провести  серед дітей конкурс малюнків на тему профілактики </a:t>
            </a:r>
            <a:r>
              <a:rPr lang="uk-UA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вакцинокерованих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хвороб.</a:t>
            </a:r>
          </a:p>
          <a:p>
            <a:pPr algn="just"/>
            <a:endParaRPr lang="uk-UA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049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76F707-8A90-4E64-BD1A-CE863BC7E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53" y="680484"/>
            <a:ext cx="9165263" cy="59321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ED5DBB-1A11-433E-8A6C-32D67BE59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0567" y="2587083"/>
            <a:ext cx="2388780" cy="324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1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1">
            <a:extLst>
              <a:ext uri="{FF2B5EF4-FFF2-40B4-BE49-F238E27FC236}">
                <a16:creationId xmlns:a16="http://schemas.microsoft.com/office/drawing/2014/main" id="{615C7447-E598-4C7C-B9A1-1AE7021B1FE6}"/>
              </a:ext>
            </a:extLst>
          </p:cNvPr>
          <p:cNvSpPr txBox="1">
            <a:spLocks/>
          </p:cNvSpPr>
          <p:nvPr/>
        </p:nvSpPr>
        <p:spPr>
          <a:xfrm>
            <a:off x="4653518" y="1392923"/>
            <a:ext cx="5995594" cy="14199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800" b="1" i="1" spc="-10" dirty="0">
                <a:solidFill>
                  <a:schemeClr val="bg1"/>
                </a:solidFill>
                <a:latin typeface="Arial" charset="0"/>
                <a:cs typeface="Arial" charset="0"/>
              </a:rPr>
              <a:t>Дякую за увагу!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AFDB76-2466-4C1B-BBF3-C19C1B2FD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91" y="186977"/>
            <a:ext cx="3383573" cy="43285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C88C0D2-A6BA-4DB2-9E68-F0B7B564D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2645" y="3104707"/>
            <a:ext cx="6334347" cy="3561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C831612-5931-4088-BA80-5E7EC7671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008" y="909748"/>
            <a:ext cx="4282052" cy="302001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A99D6F-D72A-4635-87B6-250EBE1E4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756" y="4219682"/>
            <a:ext cx="4222762" cy="24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11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278781" y="635620"/>
            <a:ext cx="8430322" cy="59770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Україні в поточному році погіршилася </a:t>
            </a:r>
            <a:r>
              <a:rPr lang="uk-UA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епідситуація</a:t>
            </a:r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захворюваності інфекційними хворобами, яким можливо запобігти шляхом вакцинації. </a:t>
            </a:r>
          </a:p>
          <a:p>
            <a:pPr algn="just"/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Рівень захворюваності епідемічним паротитом цього року вище в  8,2 рази рівня 2022 року. </a:t>
            </a: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Рівень захворюваності кашлюком цього року вище в 14 разів рівня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року. </a:t>
            </a:r>
          </a:p>
          <a:p>
            <a:pPr algn="just"/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Зареєстровано 30 випадок кору, що більше на 25 випадків минулого року. </a:t>
            </a:r>
          </a:p>
          <a:p>
            <a:pPr algn="just"/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Зареєстровано 4 випадки краснухи, що менше на 2 випадки минулого року. </a:t>
            </a: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Зареєстровано 4 випадки правця, що менше на 4 випадки минулого року. </a:t>
            </a:r>
          </a:p>
          <a:p>
            <a:pPr algn="just"/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Підвищився рівень захворюваності активним туберкульозом за 6 міс. 2023р, зареєстровано 8707 випадків, що вище на 11% минулого року. В епідемічний процес активно залучаються діти, рівень захворюваності вище попереднього року в 1,6 рази.</a:t>
            </a:r>
          </a:p>
          <a:p>
            <a:pPr marL="342900" indent="-342900" algn="just">
              <a:buFontTx/>
              <a:buChar char="-"/>
            </a:pPr>
            <a:endParaRPr lang="uk-UA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uk-UA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uk-UA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uk-UA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BC8124-B371-492E-ADAE-AD0F5ABF3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5220" y="635620"/>
            <a:ext cx="3211551" cy="364456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BCF54D-E57F-4EB2-A6EF-7542A1483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5220" y="4393579"/>
            <a:ext cx="3133492" cy="221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9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345689" y="724829"/>
            <a:ext cx="8363414" cy="58878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Донецькій області в поточному році епідемічна ситуація з захворюваності інфекційними хворобами, яким можливо запобігти шляхом вакцинації стабільна, проте ризики їх виникнення є великими, що пов’язано з міграцією внаслідок активних бойових дій, низьким рівнем охоплення щепленнями.  </a:t>
            </a:r>
          </a:p>
          <a:p>
            <a:pPr algn="just"/>
            <a:r>
              <a:rPr lang="uk-UA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 м. Краматорську  зареєстровано 2 випадки захворювання на епідемічний паротит у  дітей від 5 до 9 років.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серпні зареєстровано 1 випадок епідемічного паротиту у жінки 60 років в м. Слов’янську. Випадок захворювання лабораторно підтверджений.</a:t>
            </a:r>
          </a:p>
          <a:p>
            <a:pPr algn="just"/>
            <a:r>
              <a:rPr lang="uk-UA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У липні в м. Краматорську зареєстровано 1 випадок кашлюка.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uk-UA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Випадків захворювання кором, краснухою, правцем не зареєстровано. </a:t>
            </a:r>
          </a:p>
          <a:p>
            <a:pPr algn="just"/>
            <a:r>
              <a:rPr lang="uk-UA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Епідемічна ситуація з захворюваності туберкульозом органів дихання в області напружена. Зареєстровано 139 випадків, показник складає 8,3 на 100тисяч населення, що вище рівня минулого року на 99,4%. Зареєстровано 2 випадки туберкульозу легень в  Костянтинівській та Святогірській громадах.</a:t>
            </a:r>
            <a:endParaRPr lang="uk-UA" sz="1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3A8D60-7E57-40D2-96FB-BEBF7F3EB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826" y="2219093"/>
            <a:ext cx="3122340" cy="376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44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609601" y="740230"/>
            <a:ext cx="10842702" cy="5609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28 березня 2023 року відбулося позачергове засідання регіональної комісії з питань ТЕБ та НС Донецької області, на якому розглянуто питання реагування на регіональному рівні на спалах кору у разі його виникнення.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Протокольним рішенням позачергового засідання регіональної комісії з питань техногенно-екологічної безпеки і надзвичайних ситуацій Донецької області від 26.04.2023 № 5 затверджено План дій щодо готовності та реагування на спалах кору у Донецькій області.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План проведення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catch-up 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кампанії з вакцинації проти кору, епідемічного паротиту та краснухи серед дитячого населення Донецької області у 2023 році, затверджено заступником голови облдержадміністрації Донецької області  08.06.2023р.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Лист заступника голови облдержадміністрації Донецької області від 09.06.2023р. №0.3/17-2034/4-23 «Про проведення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catch-up 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кампанії з вакцинації проти кору» надіслано районним державним адміністраціям, районним військовим адміністраціям, міським, сільським та селищним військовим адміністраціям.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369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DEAA2A-6294-4726-A360-824C0BA18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58" y="690338"/>
            <a:ext cx="9739423" cy="567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523982" y="791737"/>
            <a:ext cx="10950623" cy="56090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Лист заступника Міністра – головного державного санітарного лікаря України від 10.08.2023 № 26-04/22102/2-23 «Щодо проведення «наздоганяючої» кампанії з вакцинації КПК дитячого населення».</a:t>
            </a:r>
          </a:p>
          <a:p>
            <a:pPr marL="357188" indent="-357188" algn="just">
              <a:buFont typeface="Wingdings" panose="05000000000000000000" pitchFamily="2" charset="2"/>
              <a:buChar char="v"/>
            </a:pPr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2 Структурним підрозділам з питань освіти та науки обласних та Київської міської військових адміністрацій: перед початком нового навчального 2023/2024 року провести наради з керівниками закладів освіти всіх форм власності щодо організації прийому дітей у навчальні заклади, зокрема недопущення до очної форми навчання дітей, які без поважних причин не отримали профілактичних щеплень згідно з Календарем профілактичних щеплень, затвердженим наказом Міністерства охорони здоров'я України від 16.09.2011 № 595 (у редакції наказу Міністерства охорони здоров’я України 11.08.2014 № 551), зареєстрованим в Міністерстві юстиції України 10.10.2011 за № 1159/19897. </a:t>
            </a:r>
          </a:p>
          <a:p>
            <a:pPr marL="357188" indent="-357188" algn="just">
              <a:buFont typeface="Wingdings" panose="05000000000000000000" pitchFamily="2" charset="2"/>
              <a:buChar char="v"/>
            </a:pPr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3 Місцевим органам виконавчої влади та органам місцевого самоврядування: забезпечити виконання закладами освіти вимог статті 15 Закону України «Про захист населення від інфекційних хвороб» щодо заборони відвідування дитячих закладів дітям, які не отримали профілактичних щеплень згідно з Календарем профілактичних щеплень.</a:t>
            </a:r>
          </a:p>
          <a:p>
            <a:pPr algn="just"/>
            <a:endParaRPr lang="uk-UA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362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687659" y="877495"/>
            <a:ext cx="10720039" cy="53319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25 серпня 2023 року відбулося засідання регіональної комісії з питань ТЕБ та НС Донецької області, на якому розглянуто питання стану  реалізації  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catch-up 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кампанії з вакцинації проти кору, епідемічного паротиту та краснухи серед дитячого населення Донецької області. 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Згідно Протокольного рішення комісії з питань ТЕБ та НС Донецької області: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П.4 Департаменту освіти і науки облдержадміністрації (</a:t>
            </a:r>
            <a:r>
              <a:rPr lang="uk-UA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Сідашевій</a:t>
            </a:r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до початку нового навчального 2023/2024 року провести нараду з керівниками органів управління освітою рад територіальних громад, військових адміністрацій стосовно проведення роз’яснювальної роботи в закладах освіти області щодо профілактичних щеплень згідно з Календарем профілактичних щеплень, затвердженим наказом Міністерства охорони здоров'я України від 16.09.2011 № 595 (із змінами), зареєстрованим в Міністерстві юстиції України 10.10.2011 за № 1159/19897.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226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7272670" y="723582"/>
            <a:ext cx="4412511" cy="57835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 кору захищають дві дози вакцини, які відповідно до Національного календаря профілактичних щеплень (вводяться дітям у віці 1 рік (вакцинація) та 6 років (ревакцинація). 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Вакцина проти кору входить до складу комбінованої трикомпонентної вакцини КПК, яка захищає одночасно від кору, краснухи та епідемічного паротиту. Для забезпечення епідемічного благополуччя має бути щеплено не менше 95% дітей цільових вікових груп.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60EC66-9E58-428E-AC9C-3BE829868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28" y="723582"/>
            <a:ext cx="6547300" cy="578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69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4"/>
          <p:cNvSpPr txBox="1">
            <a:spLocks/>
          </p:cNvSpPr>
          <p:nvPr/>
        </p:nvSpPr>
        <p:spPr>
          <a:xfrm>
            <a:off x="404037" y="816632"/>
            <a:ext cx="5273749" cy="57960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749808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sz="5412" kern="1200">
                <a:solidFill>
                  <a:srgbClr val="004188"/>
                </a:solidFill>
                <a:latin typeface="Museo Sans Cyrl 900"/>
                <a:ea typeface="Museo Sans Cyrl 900"/>
                <a:cs typeface="Museo Sans Cyrl 900"/>
                <a:sym typeface="Museo Sans Cyrl 900"/>
              </a:defRPr>
            </a:lvl1pPr>
          </a:lstStyle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У Донецькій області в 2022 році виконання обсягу щеплень проти кору, епідемічного паротиту та краснухи дітей у віці 1 рік становило 70,5%, що нижче рівня 2021 року на 22,9% та державного рівня охоплення цими щепленнями на 3,6%. Обсяг ревакцинації вакциною КПК у віці 6 років виконаний на 63,9%, що нижче рівня 2021 року на 22% та державного рівня на 5,2%.</a:t>
            </a:r>
          </a:p>
          <a:p>
            <a:pPr algn="just"/>
            <a:r>
              <a:rPr lang="uk-UA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Виконання плану щеплень проти кору, епідемічного паротиту та краснухи в області за 7 місяців 2023р. дітей в 1 рік складає 50,8% та в 6 років складає 46,4%.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B0721-D46D-469C-A415-757BCEE1959B}"/>
              </a:ext>
            </a:extLst>
          </p:cNvPr>
          <p:cNvSpPr/>
          <p:nvPr/>
        </p:nvSpPr>
        <p:spPr>
          <a:xfrm>
            <a:off x="523982" y="245327"/>
            <a:ext cx="3323189" cy="2992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 «ДОНЕЦЬКИЙ ОЦКПХ МОЗ»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C340F9-0654-4756-B887-249741479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009" y="816632"/>
            <a:ext cx="6241312" cy="57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51406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1056</TotalTime>
  <Words>1778</Words>
  <Application>Microsoft Office PowerPoint</Application>
  <PresentationFormat>Широкий екран</PresentationFormat>
  <Paragraphs>130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Wingdings</vt:lpstr>
      <vt:lpstr>Берлин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Галина Шишова</cp:lastModifiedBy>
  <cp:revision>145</cp:revision>
  <dcterms:created xsi:type="dcterms:W3CDTF">2022-01-25T19:12:26Z</dcterms:created>
  <dcterms:modified xsi:type="dcterms:W3CDTF">2023-08-30T16:48:09Z</dcterms:modified>
</cp:coreProperties>
</file>